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91" r:id="rId11"/>
    <p:sldId id="265" r:id="rId12"/>
    <p:sldId id="284" r:id="rId13"/>
    <p:sldId id="267" r:id="rId14"/>
    <p:sldId id="283" r:id="rId15"/>
    <p:sldId id="285" r:id="rId16"/>
    <p:sldId id="292" r:id="rId17"/>
    <p:sldId id="268" r:id="rId18"/>
    <p:sldId id="293" r:id="rId19"/>
    <p:sldId id="294" r:id="rId20"/>
    <p:sldId id="286" r:id="rId21"/>
    <p:sldId id="269" r:id="rId22"/>
    <p:sldId id="270" r:id="rId23"/>
    <p:sldId id="272" r:id="rId24"/>
    <p:sldId id="287" r:id="rId25"/>
    <p:sldId id="271" r:id="rId26"/>
    <p:sldId id="273" r:id="rId27"/>
    <p:sldId id="274" r:id="rId28"/>
    <p:sldId id="275" r:id="rId29"/>
    <p:sldId id="276" r:id="rId30"/>
    <p:sldId id="288" r:id="rId31"/>
    <p:sldId id="277" r:id="rId32"/>
    <p:sldId id="278" r:id="rId33"/>
    <p:sldId id="289" r:id="rId34"/>
    <p:sldId id="280" r:id="rId35"/>
    <p:sldId id="290" r:id="rId36"/>
    <p:sldId id="281" r:id="rId37"/>
    <p:sldId id="295" r:id="rId38"/>
    <p:sldId id="296" r:id="rId39"/>
    <p:sldId id="282" r:id="rId4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5ADE-6147-499E-B934-6A947BCCCE9C}" type="datetimeFigureOut">
              <a:rPr lang="de-CH" smtClean="0"/>
              <a:pPr/>
              <a:t>21.05.2023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6F452-1D15-49B9-8D14-C77C654748E9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5ADE-6147-499E-B934-6A947BCCCE9C}" type="datetimeFigureOut">
              <a:rPr lang="de-CH" smtClean="0"/>
              <a:pPr/>
              <a:t>21.05.2023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6F452-1D15-49B9-8D14-C77C654748E9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5ADE-6147-499E-B934-6A947BCCCE9C}" type="datetimeFigureOut">
              <a:rPr lang="de-CH" smtClean="0"/>
              <a:pPr/>
              <a:t>21.05.2023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6F452-1D15-49B9-8D14-C77C654748E9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5ADE-6147-499E-B934-6A947BCCCE9C}" type="datetimeFigureOut">
              <a:rPr lang="de-CH" smtClean="0"/>
              <a:pPr/>
              <a:t>21.05.2023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6F452-1D15-49B9-8D14-C77C654748E9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5ADE-6147-499E-B934-6A947BCCCE9C}" type="datetimeFigureOut">
              <a:rPr lang="de-CH" smtClean="0"/>
              <a:pPr/>
              <a:t>21.05.2023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6F452-1D15-49B9-8D14-C77C654748E9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5ADE-6147-499E-B934-6A947BCCCE9C}" type="datetimeFigureOut">
              <a:rPr lang="de-CH" smtClean="0"/>
              <a:pPr/>
              <a:t>21.05.2023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6F452-1D15-49B9-8D14-C77C654748E9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5ADE-6147-499E-B934-6A947BCCCE9C}" type="datetimeFigureOut">
              <a:rPr lang="de-CH" smtClean="0"/>
              <a:pPr/>
              <a:t>21.05.2023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6F452-1D15-49B9-8D14-C77C654748E9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5ADE-6147-499E-B934-6A947BCCCE9C}" type="datetimeFigureOut">
              <a:rPr lang="de-CH" smtClean="0"/>
              <a:pPr/>
              <a:t>21.05.2023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6F452-1D15-49B9-8D14-C77C654748E9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5ADE-6147-499E-B934-6A947BCCCE9C}" type="datetimeFigureOut">
              <a:rPr lang="de-CH" smtClean="0"/>
              <a:pPr/>
              <a:t>21.05.2023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6F452-1D15-49B9-8D14-C77C654748E9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5ADE-6147-499E-B934-6A947BCCCE9C}" type="datetimeFigureOut">
              <a:rPr lang="de-CH" smtClean="0"/>
              <a:pPr/>
              <a:t>21.05.2023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6F452-1D15-49B9-8D14-C77C654748E9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5ADE-6147-499E-B934-6A947BCCCE9C}" type="datetimeFigureOut">
              <a:rPr lang="de-CH" smtClean="0"/>
              <a:pPr/>
              <a:t>21.05.2023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6F452-1D15-49B9-8D14-C77C654748E9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85ADE-6147-499E-B934-6A947BCCCE9C}" type="datetimeFigureOut">
              <a:rPr lang="de-CH" smtClean="0"/>
              <a:pPr/>
              <a:t>21.05.2023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6F452-1D15-49B9-8D14-C77C654748E9}" type="slidenum">
              <a:rPr lang="de-CH" smtClean="0"/>
              <a:pPr/>
              <a:t>‹Nr.›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fidd.ch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//upload.wikimedia.org/wikipedia/commons/e/eb/Struktur_Eidgenossenschaft.png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 smtClean="0"/>
              <a:t>Die schweizerische Neutralität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dirty="0" smtClean="0"/>
              <a:t>Ein Friedensprojekt erster Güte</a:t>
            </a:r>
            <a:endParaRPr lang="de-CH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Inhalt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de-CH" dirty="0" smtClean="0"/>
              <a:t>Einleitung</a:t>
            </a:r>
          </a:p>
          <a:p>
            <a:pPr marL="514350" indent="-514350">
              <a:buAutoNum type="arabicPeriod"/>
            </a:pPr>
            <a:r>
              <a:rPr lang="de-CH" dirty="0" smtClean="0"/>
              <a:t>Definition, Inhalt und Ziele der Neutralität</a:t>
            </a:r>
          </a:p>
          <a:p>
            <a:pPr marL="514350" indent="-514350">
              <a:buAutoNum type="arabicPeriod"/>
            </a:pPr>
            <a:r>
              <a:rPr lang="de-CH" dirty="0" smtClean="0"/>
              <a:t>Zur Geschichte der Schweizer Neutralität</a:t>
            </a:r>
          </a:p>
          <a:p>
            <a:pPr marL="514350" indent="-514350">
              <a:buAutoNum type="arabicPeriod"/>
            </a:pPr>
            <a:r>
              <a:rPr lang="de-CH" dirty="0" smtClean="0"/>
              <a:t>Erosion nach 1989</a:t>
            </a:r>
          </a:p>
          <a:p>
            <a:pPr marL="514350" indent="-514350">
              <a:buAutoNum type="arabicPeriod"/>
            </a:pPr>
            <a:r>
              <a:rPr lang="de-CH" dirty="0" smtClean="0"/>
              <a:t>Mit der Neutralität wieder eine aktive Friedenspolitik betreiben</a:t>
            </a:r>
          </a:p>
          <a:p>
            <a:pPr marL="514350" indent="-514350">
              <a:buAutoNum type="arabicPeriod"/>
            </a:pPr>
            <a:r>
              <a:rPr lang="de-CH" dirty="0" smtClean="0"/>
              <a:t>Die Neutralitäts-Initiative</a:t>
            </a:r>
          </a:p>
          <a:p>
            <a:pPr marL="514350" indent="-514350">
              <a:buAutoNum type="arabicPeriod"/>
            </a:pPr>
            <a:r>
              <a:rPr lang="de-CH" dirty="0" smtClean="0"/>
              <a:t>Schluss</a:t>
            </a:r>
          </a:p>
          <a:p>
            <a:pPr marL="514350" indent="-514350">
              <a:buAutoNum type="arabicPeriod"/>
            </a:pPr>
            <a:endParaRPr lang="de-CH" dirty="0" smtClean="0"/>
          </a:p>
          <a:p>
            <a:endParaRPr lang="de-CH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4000" b="1" dirty="0" smtClean="0"/>
              <a:t>1. Einleitung</a:t>
            </a:r>
            <a:endParaRPr lang="de-CH" sz="40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de-CH" dirty="0" smtClean="0"/>
              <a:t>Begrüssung</a:t>
            </a:r>
          </a:p>
          <a:p>
            <a:pPr>
              <a:buFontTx/>
              <a:buChar char="-"/>
            </a:pPr>
            <a:r>
              <a:rPr lang="de-CH" dirty="0" smtClean="0"/>
              <a:t>Zu meiner Person</a:t>
            </a:r>
          </a:p>
          <a:p>
            <a:pPr>
              <a:buFontTx/>
              <a:buChar char="-"/>
            </a:pPr>
            <a:r>
              <a:rPr lang="de-CH" dirty="0" smtClean="0"/>
              <a:t>Das Forschungsinstitut direkte Demokratie (</a:t>
            </a:r>
            <a:r>
              <a:rPr lang="de-CH" dirty="0" smtClean="0">
                <a:hlinkClick r:id="rId2"/>
              </a:rPr>
              <a:t>www.fidd.ch</a:t>
            </a:r>
            <a:r>
              <a:rPr lang="de-CH" dirty="0" smtClean="0"/>
              <a:t>) </a:t>
            </a:r>
          </a:p>
        </p:txBody>
      </p:sp>
      <p:pic>
        <p:nvPicPr>
          <p:cNvPr id="4" name="Grafik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3933056"/>
            <a:ext cx="3816424" cy="22448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b="1" dirty="0" smtClean="0"/>
              <a:t>2. Definition, Inhalt, Ziele der Neutralität</a:t>
            </a:r>
            <a:endParaRPr lang="de-CH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de-CH" sz="2800" b="1" dirty="0" smtClean="0"/>
              <a:t>Neutralität</a:t>
            </a:r>
            <a:r>
              <a:rPr lang="de-CH" sz="2800" dirty="0" smtClean="0"/>
              <a:t>: per Definition die Nichtbeteiligung eines Staates an einem Krieg anderer Staaten. </a:t>
            </a:r>
          </a:p>
          <a:p>
            <a:pPr>
              <a:buFontTx/>
              <a:buChar char="-"/>
            </a:pPr>
            <a:r>
              <a:rPr lang="de-CH" sz="2800" dirty="0" smtClean="0"/>
              <a:t>Die Schweiz praktizierte die Neutralität seit der frühen Neuzeit und </a:t>
            </a:r>
            <a:r>
              <a:rPr lang="de-CH" sz="2800" b="1" dirty="0" smtClean="0"/>
              <a:t>trug wesentlich zu ihrer inhaltlichen Ausgestaltung bei. </a:t>
            </a:r>
          </a:p>
          <a:p>
            <a:pPr>
              <a:buFontTx/>
              <a:buChar char="-"/>
            </a:pPr>
            <a:r>
              <a:rPr lang="de-CH" sz="2800" dirty="0" smtClean="0"/>
              <a:t>Die Geschichte der schweizerischen Neutralität: im Rückblick für die Schweiz, Europa und global betrachtet </a:t>
            </a:r>
            <a:r>
              <a:rPr lang="de-CH" sz="2800" b="1" dirty="0" smtClean="0"/>
              <a:t>eine Erfolgsgeschichte</a:t>
            </a:r>
            <a:r>
              <a:rPr lang="de-CH" sz="2800" dirty="0" smtClean="0"/>
              <a:t>, auch wenn Brüche und Widersprüche vorkamen.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Tx/>
              <a:buChar char="-"/>
            </a:pPr>
            <a:r>
              <a:rPr lang="de-CH" sz="3600" dirty="0" smtClean="0"/>
              <a:t>Die Schweiz musste sich den Wert der Neutralität im Laufe der Zeit immer wieder vergewissern und vermochten auf diese Weise die </a:t>
            </a:r>
            <a:r>
              <a:rPr lang="de-CH" sz="3600" b="1" dirty="0" smtClean="0"/>
              <a:t>Existenz des Landes zu sichern und den Krieg fern zu halten. </a:t>
            </a:r>
          </a:p>
          <a:p>
            <a:pPr>
              <a:buFontTx/>
              <a:buChar char="-"/>
            </a:pPr>
            <a:r>
              <a:rPr lang="de-CH" sz="3600" dirty="0" smtClean="0"/>
              <a:t>Andere Länder brachten der schweizerischen Neutralität nicht immer nur Sympathien entgegen. Das </a:t>
            </a:r>
            <a:r>
              <a:rPr lang="de-CH" sz="3600" b="1" dirty="0" smtClean="0"/>
              <a:t>humanitäre Engagement </a:t>
            </a:r>
            <a:r>
              <a:rPr lang="de-CH" sz="3600" dirty="0" smtClean="0"/>
              <a:t>der Schweiz schwächte aber oft solche Kritik merklich ab (IKRK, Gute Dienste). </a:t>
            </a:r>
          </a:p>
          <a:p>
            <a:pPr>
              <a:buFontTx/>
              <a:buChar char="-"/>
            </a:pPr>
            <a:r>
              <a:rPr lang="de-CH" sz="3600" dirty="0" smtClean="0"/>
              <a:t>Als </a:t>
            </a:r>
            <a:r>
              <a:rPr lang="de-CH" sz="3600" b="1" dirty="0" smtClean="0"/>
              <a:t>zentrales Ziel </a:t>
            </a:r>
            <a:r>
              <a:rPr lang="de-CH" sz="3600" dirty="0" smtClean="0"/>
              <a:t>lässt sich aus der Geschichte die </a:t>
            </a:r>
            <a:r>
              <a:rPr lang="de-CH" sz="3600" b="1" dirty="0" smtClean="0"/>
              <a:t>Wahrung des inneren und äusseren Friedens sowie des Gemeinwohls ableiten.</a:t>
            </a:r>
          </a:p>
          <a:p>
            <a:pPr>
              <a:buNone/>
            </a:pPr>
            <a:endParaRPr lang="de-CH" dirty="0" smtClean="0"/>
          </a:p>
          <a:p>
            <a:pPr>
              <a:buNone/>
            </a:pPr>
            <a:endParaRPr lang="de-CH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b="1" dirty="0" smtClean="0"/>
              <a:t>3. Zur Geschichte der Schweizer Neutralität</a:t>
            </a:r>
            <a:endParaRPr lang="de-CH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Tx/>
              <a:buChar char="-"/>
            </a:pPr>
            <a:r>
              <a:rPr lang="de-CH" sz="4000" dirty="0" smtClean="0"/>
              <a:t>Die Neutralität </a:t>
            </a:r>
            <a:r>
              <a:rPr lang="de-CH" sz="4000" b="1" dirty="0" smtClean="0"/>
              <a:t>entwickelte sich schrittweise </a:t>
            </a:r>
            <a:r>
              <a:rPr lang="de-CH" sz="4000" dirty="0" smtClean="0"/>
              <a:t>mit dem Wachsen der schweizerischen Eidgenossen-</a:t>
            </a:r>
            <a:r>
              <a:rPr lang="de-CH" sz="4000" dirty="0" err="1" smtClean="0"/>
              <a:t>schaft</a:t>
            </a:r>
            <a:r>
              <a:rPr lang="de-CH" sz="4000" dirty="0" smtClean="0"/>
              <a:t> seit 1291. Wichtig waren dabei immer innen- und aussenpolitische Gründe. </a:t>
            </a:r>
          </a:p>
          <a:p>
            <a:pPr>
              <a:buFontTx/>
              <a:buChar char="-"/>
            </a:pPr>
            <a:r>
              <a:rPr lang="de-CH" sz="4000" dirty="0" smtClean="0"/>
              <a:t>Als zum </a:t>
            </a:r>
            <a:r>
              <a:rPr lang="de-CH" sz="4000" b="1" dirty="0" smtClean="0"/>
              <a:t>Beispiel Basel 1501 </a:t>
            </a:r>
            <a:r>
              <a:rPr lang="de-CH" sz="4000" dirty="0" smtClean="0"/>
              <a:t>dem Staatenbund beitrat, wurde der neue Bündnispartner für den Fall von Konflikten zwischen den Orten zum „</a:t>
            </a:r>
            <a:r>
              <a:rPr lang="de-CH" sz="4000" dirty="0" err="1" smtClean="0"/>
              <a:t>Stillesitzen</a:t>
            </a:r>
            <a:r>
              <a:rPr lang="de-CH" sz="4000" dirty="0" smtClean="0"/>
              <a:t>“ und zur Vermittlung verpflichtet. </a:t>
            </a:r>
          </a:p>
          <a:p>
            <a:pPr>
              <a:buNone/>
            </a:pPr>
            <a:r>
              <a:rPr lang="de-CH" sz="4000" dirty="0" smtClean="0"/>
              <a:t>- </a:t>
            </a:r>
            <a:r>
              <a:rPr lang="de-CH" sz="4000" b="1" dirty="0" smtClean="0"/>
              <a:t>„</a:t>
            </a:r>
            <a:r>
              <a:rPr lang="de-CH" sz="4000" b="1" dirty="0" err="1" smtClean="0"/>
              <a:t>Stillesitzen</a:t>
            </a:r>
            <a:r>
              <a:rPr lang="de-CH" sz="4000" b="1" dirty="0" smtClean="0"/>
              <a:t>“ und Vermittlung</a:t>
            </a:r>
            <a:r>
              <a:rPr lang="de-CH" sz="4000" dirty="0" smtClean="0"/>
              <a:t>, wurden nun auch aussenpolitisch wichtig und dies führte zur </a:t>
            </a:r>
            <a:r>
              <a:rPr lang="de-CH" sz="4000" b="1" dirty="0" smtClean="0"/>
              <a:t>ersten offiziellen Neutralitätserklärung der Tagsatzung aus dem Jahre 1674.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de-CH" sz="2800" dirty="0" smtClean="0"/>
              <a:t>wichtig für die Ausgestaltung der Neutralität war das </a:t>
            </a:r>
            <a:r>
              <a:rPr lang="de-CH" sz="2800" b="1" dirty="0" smtClean="0"/>
              <a:t>Völkerrecht</a:t>
            </a:r>
            <a:r>
              <a:rPr lang="de-CH" sz="2800" dirty="0" smtClean="0"/>
              <a:t>, das seit dem 17. Jahrhundert vor allem von Hugo Grotius und Emer de </a:t>
            </a:r>
            <a:r>
              <a:rPr lang="de-CH" sz="2800" dirty="0" err="1" smtClean="0"/>
              <a:t>Vattel</a:t>
            </a:r>
            <a:r>
              <a:rPr lang="de-CH" sz="2800" dirty="0" smtClean="0"/>
              <a:t>, einem Vertreter der Westschweizer Naturrechtsschule, entwickelt wurde. </a:t>
            </a:r>
          </a:p>
          <a:p>
            <a:pPr>
              <a:buFontTx/>
              <a:buChar char="-"/>
            </a:pPr>
            <a:r>
              <a:rPr lang="de-CH" sz="2800" dirty="0" smtClean="0"/>
              <a:t>Problematisch war, dass die Schweiz damals immer noch Defensivbündnisse abschloss und sie in zahlreiche Allianzen verstrickt war.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de-CH" sz="2800" dirty="0" smtClean="0"/>
              <a:t>Auch das </a:t>
            </a:r>
            <a:r>
              <a:rPr lang="de-CH" sz="2800" b="1" dirty="0" smtClean="0"/>
              <a:t>Söldnerwesen</a:t>
            </a:r>
            <a:r>
              <a:rPr lang="de-CH" sz="2800" dirty="0" smtClean="0"/>
              <a:t>, für das die Schweiz berühmt war, förderte nicht gerade eine Aussen-</a:t>
            </a:r>
            <a:r>
              <a:rPr lang="de-CH" sz="2800" dirty="0" err="1" smtClean="0"/>
              <a:t>politik</a:t>
            </a:r>
            <a:r>
              <a:rPr lang="de-CH" sz="2800" dirty="0" smtClean="0"/>
              <a:t>, die auf Vertrauen aufbaute. </a:t>
            </a:r>
          </a:p>
          <a:p>
            <a:pPr>
              <a:buFontTx/>
              <a:buChar char="-"/>
            </a:pPr>
            <a:r>
              <a:rPr lang="de-CH" sz="2800" dirty="0" smtClean="0"/>
              <a:t>Trotzdem brachte die erklärte Neutralität der Schweiz zunehmend die angestrebte </a:t>
            </a:r>
            <a:r>
              <a:rPr lang="de-CH" sz="2800" b="1" dirty="0" smtClean="0"/>
              <a:t>Einheit</a:t>
            </a:r>
            <a:r>
              <a:rPr lang="de-CH" sz="2800" dirty="0" smtClean="0"/>
              <a:t> und das konfessionell gespaltene, mehrsprachige Land konnte sich nach der völkerrechtlichen Anerkennung der Souveränität im Westfälischen Frieden (1648) </a:t>
            </a:r>
            <a:r>
              <a:rPr lang="de-CH" sz="2800" b="1" dirty="0" smtClean="0"/>
              <a:t>relativ unabhängig entwickeln.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de-CH" sz="2800" dirty="0" smtClean="0"/>
              <a:t>Der Eidgenossenschaft gelang es dann auch gut, sich aus den europäischen Glaubens-, Eroberungs- und Erbfolgekriegen der frühen Neuzeit herauszuhalten. Mit dem Dreissigjährigen Krieg (1618–1648) nahm mit der </a:t>
            </a:r>
            <a:r>
              <a:rPr lang="de-CH" sz="2800" dirty="0" err="1" smtClean="0"/>
              <a:t>Defensionale</a:t>
            </a:r>
            <a:r>
              <a:rPr lang="de-CH" sz="2800" dirty="0" smtClean="0"/>
              <a:t> von Wil (1647), der ersten gesamteidgenössischen Wehrordnung, die </a:t>
            </a:r>
            <a:r>
              <a:rPr lang="de-CH" sz="2800" b="1" dirty="0" smtClean="0"/>
              <a:t>bewaffnete Neutralität </a:t>
            </a:r>
            <a:r>
              <a:rPr lang="de-CH" sz="2800" dirty="0" smtClean="0"/>
              <a:t>immer mehr Gestalt an.</a:t>
            </a:r>
          </a:p>
          <a:p>
            <a:pPr>
              <a:buNone/>
            </a:pPr>
            <a:endParaRPr lang="de-CH" dirty="0" smtClean="0"/>
          </a:p>
          <a:p>
            <a:pPr>
              <a:buNone/>
            </a:pPr>
            <a:endParaRPr lang="de-CH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Datei:Struktur Eidgenossenschaft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548680"/>
            <a:ext cx="8459896" cy="53614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de-CH" sz="2800" b="1" dirty="0" smtClean="0"/>
              <a:t>Der Wiener Kongress bringt 1815 die immer-währende Neutralität.</a:t>
            </a:r>
          </a:p>
          <a:p>
            <a:pPr>
              <a:buFontTx/>
              <a:buChar char="-"/>
            </a:pPr>
            <a:r>
              <a:rPr lang="de-CH" sz="2800" dirty="0" smtClean="0"/>
              <a:t>Im Rahmen der </a:t>
            </a:r>
            <a:r>
              <a:rPr lang="de-CH" sz="2800" dirty="0" err="1" smtClean="0"/>
              <a:t>Helvetik</a:t>
            </a:r>
            <a:r>
              <a:rPr lang="de-CH" sz="2800" dirty="0" smtClean="0"/>
              <a:t> ab 1798 und der Besetzung der Schweiz durch Napoleon musste die Schweiz bis 1815 ihre Neutralität preisgeben. Die Folgen waren verheerend: sie wurde zum </a:t>
            </a:r>
            <a:r>
              <a:rPr lang="de-CH" sz="2800" b="1" dirty="0" smtClean="0"/>
              <a:t>Kriegsschauplatz</a:t>
            </a:r>
            <a:r>
              <a:rPr lang="de-CH" sz="2800" dirty="0" smtClean="0"/>
              <a:t> und musste </a:t>
            </a:r>
            <a:r>
              <a:rPr lang="de-CH" sz="2800" b="1" dirty="0" smtClean="0"/>
              <a:t>militärische Durchmärsche </a:t>
            </a:r>
            <a:r>
              <a:rPr lang="de-CH" sz="2800" dirty="0" smtClean="0"/>
              <a:t>erdulden.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de-CH" sz="2800" dirty="0" smtClean="0"/>
              <a:t>Erst nach der Niederlage Napoleons I. wurde die Schweiz wieder zu einem souveränen Land. Die Delegation der Eidgenossen auf dem Wiener Kongress (1814-1815) erreichte, obwohl sie zerstritten war, zum </a:t>
            </a:r>
            <a:r>
              <a:rPr lang="de-CH" sz="2800" b="1" dirty="0" err="1" smtClean="0"/>
              <a:t>erstenmal</a:t>
            </a:r>
            <a:r>
              <a:rPr lang="de-CH" sz="2800" b="1" dirty="0" smtClean="0"/>
              <a:t> offiziell die </a:t>
            </a:r>
            <a:r>
              <a:rPr lang="de-CH" sz="2800" b="1" dirty="0" err="1" smtClean="0"/>
              <a:t>völker</a:t>
            </a:r>
            <a:r>
              <a:rPr lang="de-CH" sz="2800" b="1" dirty="0" smtClean="0"/>
              <a:t>-rechtliche Anerkennung der immerwährenden Neutralität sowie die territoriale Unverletzlichkeit der Schweiz (2. Pariser Friede)</a:t>
            </a:r>
          </a:p>
          <a:p>
            <a:pPr>
              <a:buFontTx/>
              <a:buChar char="-"/>
            </a:pPr>
            <a:r>
              <a:rPr lang="de-CH" sz="2800" dirty="0" smtClean="0"/>
              <a:t>Die Neutralität war von der Schweiz ausdrücklich gewollt und ihr nicht „gnädig gewährt“ worden, wie immer wieder behauptet wird. </a:t>
            </a:r>
          </a:p>
          <a:p>
            <a:pPr>
              <a:buFontTx/>
              <a:buChar char="-"/>
            </a:pPr>
            <a:endParaRPr lang="de-CH" sz="2800" dirty="0" smtClean="0"/>
          </a:p>
          <a:p>
            <a:pPr>
              <a:buNone/>
            </a:pPr>
            <a:endParaRPr lang="de-CH" sz="2800" dirty="0" smtClean="0"/>
          </a:p>
          <a:p>
            <a:endParaRPr lang="de-CH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de-CH" sz="2800" dirty="0" smtClean="0"/>
              <a:t>1848 folgte dann nach dem </a:t>
            </a:r>
            <a:r>
              <a:rPr lang="de-CH" sz="2800" dirty="0" err="1" smtClean="0"/>
              <a:t>Sonderbundskrieg</a:t>
            </a:r>
            <a:r>
              <a:rPr lang="de-CH" sz="2800" dirty="0" smtClean="0"/>
              <a:t> mit der </a:t>
            </a:r>
            <a:r>
              <a:rPr lang="de-CH" sz="2800" b="1" dirty="0" smtClean="0"/>
              <a:t>Gründung des Bundesstaates </a:t>
            </a:r>
            <a:r>
              <a:rPr lang="de-CH" sz="2800" dirty="0" smtClean="0"/>
              <a:t>die </a:t>
            </a:r>
            <a:r>
              <a:rPr lang="de-CH" sz="2800" b="1" dirty="0" smtClean="0"/>
              <a:t>Festigung der Neutralität</a:t>
            </a:r>
            <a:r>
              <a:rPr lang="de-CH" sz="2800" dirty="0" smtClean="0"/>
              <a:t>, obwohl die Verfassungsväter sie nicht explizit in der Bundesverfassung verankerten. </a:t>
            </a:r>
          </a:p>
          <a:p>
            <a:pPr>
              <a:buFontTx/>
              <a:buChar char="-"/>
            </a:pPr>
            <a:r>
              <a:rPr lang="de-CH" sz="2800" dirty="0" smtClean="0"/>
              <a:t>Sie war dann für die folgenden Jahrzehnte eminent wichtig, damit sich die </a:t>
            </a:r>
            <a:r>
              <a:rPr lang="de-CH" sz="2800" b="1" dirty="0" smtClean="0"/>
              <a:t>Schweiz als multikulturelles Land mit mehreren Sprachen </a:t>
            </a:r>
            <a:r>
              <a:rPr lang="de-CH" sz="2800" dirty="0" smtClean="0"/>
              <a:t>im Zuge der Bildung von Nationalstaaten (vor allem Italien und Deutschland) behaupten konnte.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aten\Rene\Pictures\FIDD\Bundesverfassung_1848_nur_Bil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8202812" cy="52772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de-CH" sz="2800" dirty="0" smtClean="0"/>
              <a:t>Die Schweizer Neutralität wurde in der Folge durch das Verbot der Kantone, Bündnisse mit dem Ausland einzugehen, und dem </a:t>
            </a:r>
            <a:r>
              <a:rPr lang="de-CH" sz="2800" b="1" dirty="0" smtClean="0"/>
              <a:t>Verbot fremder Solddienste </a:t>
            </a:r>
            <a:r>
              <a:rPr lang="de-CH" sz="2800" dirty="0" smtClean="0"/>
              <a:t>(1859) gestärkt. Die Schweiz war damals die einzige Republik in einem „Meer von europäischen Monarchien“ und damit nicht ungefährdet.</a:t>
            </a:r>
          </a:p>
          <a:p>
            <a:pPr>
              <a:buFontTx/>
              <a:buChar char="-"/>
            </a:pPr>
            <a:r>
              <a:rPr lang="de-CH" sz="2800" dirty="0" smtClean="0"/>
              <a:t>Das </a:t>
            </a:r>
            <a:r>
              <a:rPr lang="de-CH" sz="2800" b="1" dirty="0" smtClean="0"/>
              <a:t>wachsende Nationalbewusstsein </a:t>
            </a:r>
            <a:r>
              <a:rPr lang="de-CH" sz="2800" dirty="0" smtClean="0"/>
              <a:t>und die Bereitschaft, das Land gegen Angreifer zu verteidigen, führten das Land aber gut durch zahlreiche Schwierigkeiten. </a:t>
            </a:r>
          </a:p>
          <a:p>
            <a:pPr>
              <a:buNone/>
            </a:pPr>
            <a:endParaRPr lang="de-CH" dirty="0" smtClean="0"/>
          </a:p>
          <a:p>
            <a:pPr>
              <a:buNone/>
            </a:pPr>
            <a:endParaRPr lang="de-CH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2800" b="1" dirty="0" smtClean="0"/>
              <a:t>Die Schweiz ab 1848 in einem Meer von autoritären europäischen Monarchien</a:t>
            </a:r>
            <a:endParaRPr lang="de-CH" sz="2800" b="1" dirty="0"/>
          </a:p>
        </p:txBody>
      </p:sp>
      <p:pic>
        <p:nvPicPr>
          <p:cNvPr id="1026" name="Picture 2" descr="D:\Daten\Rene\Pictures\FIDD\Bilder Gymnasium  4. Klasse\Schweiz_Wiener_Kongress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9243" y="1600200"/>
            <a:ext cx="7205513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de-CH" sz="2800" dirty="0" smtClean="0"/>
              <a:t>Schweiz stand bei Konflikten nicht abseits: </a:t>
            </a:r>
            <a:r>
              <a:rPr lang="de-CH" sz="2800" b="1" dirty="0" smtClean="0"/>
              <a:t>entscheidende humanitäre Initiativen</a:t>
            </a:r>
            <a:r>
              <a:rPr lang="de-CH" sz="2800" dirty="0" smtClean="0"/>
              <a:t>, z.B. 1871 bei der Evakuierung der Zivilbevölkerung aus dem belagerten Strassburg und der Aufnahme der </a:t>
            </a:r>
            <a:r>
              <a:rPr lang="de-CH" sz="2800" dirty="0" err="1" smtClean="0"/>
              <a:t>Bourbaki</a:t>
            </a:r>
            <a:r>
              <a:rPr lang="de-CH" sz="2800" dirty="0" smtClean="0"/>
              <a:t>-Armee, beides während des Deutsch-Französischen Krieges. </a:t>
            </a:r>
          </a:p>
          <a:p>
            <a:pPr>
              <a:buFontTx/>
              <a:buChar char="-"/>
            </a:pPr>
            <a:r>
              <a:rPr lang="de-CH" sz="2800" dirty="0" smtClean="0"/>
              <a:t>Entstehung der ersten </a:t>
            </a:r>
            <a:r>
              <a:rPr lang="de-CH" sz="2800" b="1" dirty="0" smtClean="0"/>
              <a:t>Schutzmacht-Mandate</a:t>
            </a:r>
            <a:r>
              <a:rPr lang="de-CH" sz="2800" dirty="0" smtClean="0"/>
              <a:t> und </a:t>
            </a:r>
            <a:r>
              <a:rPr lang="de-CH" sz="2800" b="1" dirty="0" smtClean="0"/>
              <a:t>Schiedsverfahren</a:t>
            </a:r>
            <a:r>
              <a:rPr lang="de-CH" sz="2800" dirty="0" smtClean="0"/>
              <a:t> zur friedlichen Streitbeilegung.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startpage.com/sp/sxpra?url=https%3A%2F%2Fupload.wikimedia.org%2Fwikipedia%2Fcommons%2Fthumb%2Fb%2Fb1%2FBasel_-_2017_-_Strassburger_Denkmal1.jpg%2F1200px-Basel_-_2017_-_Strassburger_Denkmal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88640"/>
            <a:ext cx="4300536" cy="64436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s://www.startpage.com/sp/sxpra?url=https%3A%2F%2Fupload.wikimedia.org%2Fwikipedia%2Fcommons%2Fthumb%2F1%2F1b%2FAnker_Bourbakis_1871.jpg%2F1200px-Anker_Bourbakis_18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764704"/>
            <a:ext cx="8093461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de-CH" sz="2800" dirty="0" smtClean="0"/>
              <a:t>Gründung des </a:t>
            </a:r>
            <a:r>
              <a:rPr lang="de-CH" sz="2800" b="1" dirty="0" smtClean="0"/>
              <a:t>Roten Kreuzes </a:t>
            </a:r>
            <a:r>
              <a:rPr lang="de-CH" sz="2800" dirty="0" smtClean="0"/>
              <a:t>und die erste Genfer Konvention 1864: nachhaltiges humanitäres Engagement der Schweiz, das sie nicht zuletzt wegen der Neutralität glaubwürdig ausüben konnte. </a:t>
            </a:r>
          </a:p>
          <a:p>
            <a:pPr>
              <a:buFontTx/>
              <a:buChar char="-"/>
            </a:pPr>
            <a:r>
              <a:rPr lang="de-CH" sz="2800" dirty="0" smtClean="0"/>
              <a:t>Rotes Kreuz: Umkehrung der Schweizer Fahne!</a:t>
            </a:r>
          </a:p>
          <a:p>
            <a:pPr>
              <a:buNone/>
            </a:pPr>
            <a:endParaRPr lang="de-CH" dirty="0" smtClean="0"/>
          </a:p>
          <a:p>
            <a:pPr>
              <a:buNone/>
            </a:pPr>
            <a:endParaRPr lang="de-CH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de-CH" sz="3000" dirty="0" smtClean="0"/>
              <a:t>Die Haager Konventionen von 1907 legten unter anderem das </a:t>
            </a:r>
            <a:r>
              <a:rPr lang="de-CH" sz="3000" b="1" dirty="0" smtClean="0"/>
              <a:t>Neutralitätsrecht</a:t>
            </a:r>
            <a:r>
              <a:rPr lang="de-CH" sz="3000" dirty="0" smtClean="0"/>
              <a:t> fest: </a:t>
            </a:r>
          </a:p>
          <a:p>
            <a:pPr>
              <a:buFontTx/>
              <a:buChar char="-"/>
            </a:pPr>
            <a:r>
              <a:rPr lang="de-CH" sz="3000" dirty="0" smtClean="0"/>
              <a:t>die Neutralen dürfen nicht an Kriegen teilnehmen, es gilt ein Bündnisverbot und abgesehen von einzelnen Ausnahmen haben sie das Recht, den </a:t>
            </a:r>
            <a:r>
              <a:rPr lang="de-CH" sz="3000" dirty="0" err="1" smtClean="0"/>
              <a:t>wirtschaft-lichen</a:t>
            </a:r>
            <a:r>
              <a:rPr lang="de-CH" sz="3000" dirty="0" smtClean="0"/>
              <a:t> Verkehr mit allen Kriegführenden aufrecht zu erhalten.</a:t>
            </a:r>
          </a:p>
          <a:p>
            <a:pPr>
              <a:buFontTx/>
              <a:buChar char="-"/>
            </a:pPr>
            <a:r>
              <a:rPr lang="de-CH" sz="3000" dirty="0" smtClean="0"/>
              <a:t>Bei der Festlegung der </a:t>
            </a:r>
            <a:r>
              <a:rPr lang="de-CH" sz="3000" b="1" dirty="0" smtClean="0"/>
              <a:t>Neutralitätspolitik</a:t>
            </a:r>
            <a:r>
              <a:rPr lang="de-CH" sz="3000" dirty="0" smtClean="0"/>
              <a:t> musste die Schweiz darauf achten, die Berechenbarkeit und Glaubwürdigkeit ihrer immerwährenden, bewaffneten Neutralität zu gewährleisten.</a:t>
            </a:r>
          </a:p>
          <a:p>
            <a:pPr>
              <a:buNone/>
            </a:pPr>
            <a:endParaRPr lang="de-CH" dirty="0" smtClean="0"/>
          </a:p>
          <a:p>
            <a:pPr>
              <a:buNone/>
            </a:pPr>
            <a:endParaRPr lang="de-CH" dirty="0" smtClean="0"/>
          </a:p>
          <a:p>
            <a:pPr>
              <a:buNone/>
            </a:pPr>
            <a:endParaRPr lang="de-CH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de-CH" sz="3000" b="1" dirty="0" smtClean="0"/>
              <a:t>Die beiden Weltkriege waren eine Bewährungsprobe für die Schweizer Neutralität</a:t>
            </a:r>
            <a:endParaRPr lang="de-CH" sz="3000" dirty="0" smtClean="0"/>
          </a:p>
          <a:p>
            <a:pPr>
              <a:buFontTx/>
              <a:buChar char="-"/>
            </a:pPr>
            <a:r>
              <a:rPr lang="de-CH" sz="3000" dirty="0" smtClean="0"/>
              <a:t>Insgesamt stärkte der Erste Weltkrieg die </a:t>
            </a:r>
            <a:r>
              <a:rPr lang="de-CH" sz="3000" dirty="0" err="1" smtClean="0"/>
              <a:t>Inte-grationskraft</a:t>
            </a:r>
            <a:r>
              <a:rPr lang="de-CH" sz="3000" dirty="0" smtClean="0"/>
              <a:t> der Neutralität und sorgte für einen besseren inneren Zusammenhalt, der zu Beginn des Krieges noch sehr labil war. </a:t>
            </a:r>
          </a:p>
          <a:p>
            <a:pPr>
              <a:buFontTx/>
              <a:buChar char="-"/>
            </a:pPr>
            <a:r>
              <a:rPr lang="de-CH" sz="3000" dirty="0" smtClean="0"/>
              <a:t>Ausserdem baute die Schweiz die </a:t>
            </a:r>
            <a:r>
              <a:rPr lang="de-CH" sz="3000" b="1" dirty="0" smtClean="0"/>
              <a:t>Guten Dienste </a:t>
            </a:r>
            <a:r>
              <a:rPr lang="de-CH" sz="3000" dirty="0" smtClean="0"/>
              <a:t>aus, vertrat mit 25 Mandaten diplomatische Interessen anderer Länder und förderte so die Streitschlich-</a:t>
            </a:r>
            <a:r>
              <a:rPr lang="de-CH" sz="3000" dirty="0" err="1" smtClean="0"/>
              <a:t>tungen</a:t>
            </a:r>
            <a:r>
              <a:rPr lang="de-CH" sz="3000" dirty="0" smtClean="0"/>
              <a:t> zwischen ihnen. </a:t>
            </a:r>
          </a:p>
          <a:p>
            <a:pPr>
              <a:buNone/>
            </a:pPr>
            <a:endParaRPr lang="de-CH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Tx/>
              <a:buChar char="-"/>
            </a:pPr>
            <a:r>
              <a:rPr lang="de-CH" sz="3000" dirty="0" smtClean="0"/>
              <a:t>Der </a:t>
            </a:r>
            <a:r>
              <a:rPr lang="de-CH" sz="3000" b="1" dirty="0" smtClean="0"/>
              <a:t>Beitritt der Schweiz zum Völkerbund 1920 </a:t>
            </a:r>
            <a:r>
              <a:rPr lang="de-CH" sz="3000" dirty="0" smtClean="0"/>
              <a:t>veränderte die Neutralitätspolitik entscheidend: Die Schweiz wurde zwar von der Teilnahme an militärischen, </a:t>
            </a:r>
            <a:r>
              <a:rPr lang="de-CH" sz="3000" b="1" dirty="0" smtClean="0"/>
              <a:t>nicht aber bezüglich wirtschaftlicher Sanktionen befreit.</a:t>
            </a:r>
          </a:p>
          <a:p>
            <a:pPr>
              <a:buFontTx/>
              <a:buChar char="-"/>
            </a:pPr>
            <a:r>
              <a:rPr lang="de-CH" sz="3000" dirty="0" smtClean="0"/>
              <a:t>Neu definierte sich nun die Neutralität als </a:t>
            </a:r>
            <a:r>
              <a:rPr lang="de-CH" sz="3000" b="1" dirty="0" smtClean="0"/>
              <a:t>„differentielle“</a:t>
            </a:r>
            <a:r>
              <a:rPr lang="de-CH" sz="3000" dirty="0" smtClean="0"/>
              <a:t>.</a:t>
            </a:r>
            <a:r>
              <a:rPr lang="de-CH" sz="3000" b="1" dirty="0" smtClean="0"/>
              <a:t> Genf</a:t>
            </a:r>
            <a:r>
              <a:rPr lang="de-CH" sz="3000" dirty="0" smtClean="0"/>
              <a:t> konnte sich als Sitz des Völkerbundes profilieren und die Schweiz, reich an eigenen Erfahrungen, setzte sich insbesondere für die Etablierung von </a:t>
            </a:r>
            <a:r>
              <a:rPr lang="de-CH" sz="3000" dirty="0" err="1" smtClean="0"/>
              <a:t>Schiedsgerichtsverfahren</a:t>
            </a:r>
            <a:r>
              <a:rPr lang="de-CH" sz="3000" dirty="0" smtClean="0"/>
              <a:t> ein. </a:t>
            </a:r>
          </a:p>
          <a:p>
            <a:endParaRPr lang="de-CH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de-CH" dirty="0" smtClean="0"/>
              <a:t>- </a:t>
            </a:r>
            <a:r>
              <a:rPr lang="de-CH" sz="2800" dirty="0" smtClean="0"/>
              <a:t>Im Verlaufe der 1930er Jahre geriet der Völkerbund mit dem Aufkommen von totalitären Systemen in eine schwierige Lage. Die Austritte Japans, Deutschlands und Italiens bewogen die Schweiz schliesslich zur </a:t>
            </a:r>
            <a:r>
              <a:rPr lang="de-CH" sz="2800" b="1" dirty="0" smtClean="0"/>
              <a:t>„integralen Neutralität“ </a:t>
            </a:r>
            <a:r>
              <a:rPr lang="de-CH" sz="2800" dirty="0" smtClean="0"/>
              <a:t>zurückzukehren, was sie von wirtschaftlichen Sanktionsverpflichtungen entband.</a:t>
            </a:r>
          </a:p>
          <a:p>
            <a:pPr>
              <a:buNone/>
            </a:pPr>
            <a:endParaRPr lang="de-CH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de-CH" sz="2800" dirty="0" smtClean="0"/>
              <a:t>Im </a:t>
            </a:r>
            <a:r>
              <a:rPr lang="de-CH" sz="2800" b="1" dirty="0" smtClean="0"/>
              <a:t>Zweiten Weltkrieg </a:t>
            </a:r>
            <a:r>
              <a:rPr lang="de-CH" sz="2800" dirty="0" smtClean="0"/>
              <a:t>war die Schweiz ab 1940 umgeben von totalitären Mächten und in ihrer Existenz bedroht. Die Angriffspläne der Achsenmächte waren ausgearbeitet, wurden aber aus verschiedenen Gründen nicht in die Tat umgesetzt. </a:t>
            </a:r>
          </a:p>
          <a:p>
            <a:pPr>
              <a:buFontTx/>
              <a:buChar char="-"/>
            </a:pPr>
            <a:r>
              <a:rPr lang="de-CH" sz="2800" dirty="0" smtClean="0"/>
              <a:t>Die Schweiz war </a:t>
            </a:r>
            <a:r>
              <a:rPr lang="de-CH" sz="2800" b="1" dirty="0" smtClean="0"/>
              <a:t>angewiesen auf Importe </a:t>
            </a:r>
            <a:r>
              <a:rPr lang="de-CH" sz="2800" dirty="0" smtClean="0"/>
              <a:t>von lebenswichtigen Gütern, das verlangte gemäss Neutralitätsrecht aber zwingend nach Gegenleistungen.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de-CH" sz="2800" b="1" dirty="0" smtClean="0"/>
              <a:t>Der Krieg zeigte, wie schwierig es ist, einerseits das Neutralitätsrecht einzuhalten und andererseits eine besonnene Neutralitätspolitik zu verfolgen. </a:t>
            </a:r>
          </a:p>
          <a:p>
            <a:pPr>
              <a:buFontTx/>
              <a:buChar char="-"/>
            </a:pPr>
            <a:r>
              <a:rPr lang="de-CH" sz="2800" dirty="0" smtClean="0"/>
              <a:t>Was für die Schweiz </a:t>
            </a:r>
            <a:r>
              <a:rPr lang="de-CH" sz="2800" b="1" dirty="0" smtClean="0"/>
              <a:t>nie zur Disposition stand, waren das humanitäre Engagement</a:t>
            </a:r>
            <a:r>
              <a:rPr lang="de-CH" sz="2800" dirty="0" smtClean="0"/>
              <a:t> des Landes: Das </a:t>
            </a:r>
            <a:r>
              <a:rPr lang="de-CH" sz="2800" b="1" dirty="0" smtClean="0"/>
              <a:t>IKRK</a:t>
            </a:r>
            <a:r>
              <a:rPr lang="de-CH" sz="2800" dirty="0" smtClean="0"/>
              <a:t> beschäftigte neben weiteren Aufgaben 4000 Personen zur Betreuung von Kriegsgefangenen und für das Auffinden von Vermissten. Im Rahmen der </a:t>
            </a:r>
            <a:r>
              <a:rPr lang="de-CH" sz="2800" b="1" dirty="0" smtClean="0"/>
              <a:t>Guten Dienste </a:t>
            </a:r>
            <a:r>
              <a:rPr lang="de-CH" sz="2800" dirty="0" smtClean="0"/>
              <a:t>betreuten 1200 Personen 319 Einzelmandate für 35 Länder (s. Werner Rings: „Advokaten des Feindes“)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de-CH" sz="2800" dirty="0" smtClean="0"/>
              <a:t>Während des </a:t>
            </a:r>
            <a:r>
              <a:rPr lang="de-CH" sz="2800" b="1" dirty="0" smtClean="0"/>
              <a:t>Kalten Krieges (1949–1989) </a:t>
            </a:r>
            <a:r>
              <a:rPr lang="de-CH" sz="2800" dirty="0" smtClean="0"/>
              <a:t>sahen sich die die blockfreien Länder alle als „Neutrale“ im Kampf zwischen Ost und West. </a:t>
            </a:r>
          </a:p>
          <a:p>
            <a:pPr>
              <a:buFontTx/>
              <a:buChar char="-"/>
            </a:pPr>
            <a:r>
              <a:rPr lang="de-CH" sz="2800" dirty="0" smtClean="0"/>
              <a:t>Die </a:t>
            </a:r>
            <a:r>
              <a:rPr lang="de-CH" sz="2800" b="1" dirty="0" smtClean="0"/>
              <a:t>Bewegung der Blockfreien </a:t>
            </a:r>
            <a:r>
              <a:rPr lang="de-CH" sz="2800" dirty="0" smtClean="0"/>
              <a:t>setzte sich für Frieden und Abrüstung ein, was 1975 in der Schlussakte der Konferenz über Sicherheit und Zusammenarbeit in Europa (</a:t>
            </a:r>
            <a:r>
              <a:rPr lang="de-CH" sz="2800" b="1" dirty="0" smtClean="0"/>
              <a:t>KSZE, seit 1995 OSZE</a:t>
            </a:r>
            <a:r>
              <a:rPr lang="de-CH" sz="2800" dirty="0" smtClean="0"/>
              <a:t>) gipfelte, welche die Schweiz entscheidend mitgeprägt hatte. </a:t>
            </a:r>
          </a:p>
          <a:p>
            <a:pPr>
              <a:buFontTx/>
              <a:buChar char="-"/>
            </a:pPr>
            <a:r>
              <a:rPr lang="de-CH" sz="2800" dirty="0" smtClean="0"/>
              <a:t>Die KSZE förderte eine </a:t>
            </a:r>
            <a:r>
              <a:rPr lang="de-CH" sz="2800" b="1" dirty="0" smtClean="0"/>
              <a:t>Entspannungspolitik</a:t>
            </a:r>
            <a:r>
              <a:rPr lang="de-CH" sz="2800" dirty="0" smtClean="0"/>
              <a:t>, welche schliesslich das </a:t>
            </a:r>
            <a:r>
              <a:rPr lang="de-CH" sz="2800" b="1" dirty="0" smtClean="0"/>
              <a:t>Ende des Kalten Krieges </a:t>
            </a:r>
            <a:r>
              <a:rPr lang="de-CH" sz="2800" dirty="0" smtClean="0"/>
              <a:t>einleitete.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de-CH" sz="2800" dirty="0" smtClean="0"/>
              <a:t>Aus neutralitätspolitischen Überlegungen hielt die Schweiz lange </a:t>
            </a:r>
            <a:r>
              <a:rPr lang="de-CH" sz="2800" b="1" dirty="0" smtClean="0"/>
              <a:t>Distanz zu den Vereinten Nationen (UNO) und zur Europäischen Gemeinschaft. </a:t>
            </a:r>
          </a:p>
          <a:p>
            <a:pPr>
              <a:buFontTx/>
              <a:buChar char="-"/>
            </a:pPr>
            <a:r>
              <a:rPr lang="de-CH" sz="2800" dirty="0" smtClean="0"/>
              <a:t>Im Rahmen der aussenpolitischen Devise </a:t>
            </a:r>
            <a:r>
              <a:rPr lang="de-CH" sz="2800" b="1" dirty="0" smtClean="0"/>
              <a:t>„Neutralität und Solidarität“ </a:t>
            </a:r>
            <a:r>
              <a:rPr lang="de-CH" sz="2800" dirty="0" smtClean="0"/>
              <a:t>verstärkte die Schweiz ihren Einsatz für die Guten Dienste (u.a. Kuba und Iran) und etablierte sich als feste Grösse, um wichtige Abrüstungs- und Friedenskonferenzen auf „neu-</a:t>
            </a:r>
            <a:r>
              <a:rPr lang="de-CH" sz="2800" dirty="0" err="1" smtClean="0"/>
              <a:t>tralem</a:t>
            </a:r>
            <a:r>
              <a:rPr lang="de-CH" sz="2800" dirty="0" smtClean="0"/>
              <a:t> Grund“ zu initiieren und zu organisieren.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4000" b="1" dirty="0" smtClean="0"/>
              <a:t>4. Erosion nach 1989</a:t>
            </a:r>
            <a:endParaRPr lang="de-CH" sz="40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de-CH" sz="2800" dirty="0" smtClean="0"/>
              <a:t>die Schweiz kehrte nach dem Ende des Kalten Krieges und mit dem </a:t>
            </a:r>
            <a:r>
              <a:rPr lang="de-CH" sz="2800" b="1" dirty="0" smtClean="0"/>
              <a:t>Ersten Golfkrieg 1991</a:t>
            </a:r>
            <a:r>
              <a:rPr lang="de-CH" sz="2800" dirty="0" smtClean="0"/>
              <a:t>, der vom Sicherheitsrat der UNO sanktioniert wurde, zur </a:t>
            </a:r>
            <a:r>
              <a:rPr lang="de-CH" sz="2800" b="1" dirty="0" smtClean="0"/>
              <a:t>differentiellen Neutralität </a:t>
            </a:r>
            <a:r>
              <a:rPr lang="de-CH" sz="2800" dirty="0" smtClean="0"/>
              <a:t>zurück. </a:t>
            </a:r>
          </a:p>
          <a:p>
            <a:pPr>
              <a:buFontTx/>
              <a:buChar char="-"/>
            </a:pPr>
            <a:r>
              <a:rPr lang="de-CH" sz="2800" dirty="0" smtClean="0"/>
              <a:t>In den folgenden Kriegen blieb das Land bei dieser Haltung. Im </a:t>
            </a:r>
            <a:r>
              <a:rPr lang="de-CH" sz="2800" b="1" dirty="0" smtClean="0"/>
              <a:t>Bosnien-Krieg 1995 </a:t>
            </a:r>
            <a:r>
              <a:rPr lang="de-CH" sz="2800" dirty="0" smtClean="0"/>
              <a:t>gewährte die Schweiz den kriegsführenden Ländern (IFOR/SFOR) Transitrechte und entsendete Friedenstruppen, die später sogar bewaffnet wurden. </a:t>
            </a:r>
          </a:p>
          <a:p>
            <a:endParaRPr lang="de-CH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Tx/>
              <a:buChar char="-"/>
            </a:pPr>
            <a:r>
              <a:rPr lang="de-CH" sz="3300" dirty="0" smtClean="0"/>
              <a:t>Der völkerrechtswidrige Angriffskrieg der </a:t>
            </a:r>
            <a:r>
              <a:rPr lang="de-CH" sz="3300" b="1" dirty="0" smtClean="0"/>
              <a:t>NATO</a:t>
            </a:r>
            <a:r>
              <a:rPr lang="de-CH" sz="3300" dirty="0" smtClean="0"/>
              <a:t> gegen </a:t>
            </a:r>
            <a:r>
              <a:rPr lang="de-CH" sz="3300" b="1" dirty="0" smtClean="0"/>
              <a:t>Serbien 1999 </a:t>
            </a:r>
            <a:r>
              <a:rPr lang="de-CH" sz="3300" dirty="0" smtClean="0"/>
              <a:t>führte nicht dazu, dass die Schweiz ihre nichtmilitärischen Sanktionen gegen Jugoslawien beendete, allerdings gewährte sie der NATO keine Transitrechte. Nach dem Krieg beteiligte sich die Schweiz an der Friedenstruppe KFOR. </a:t>
            </a:r>
          </a:p>
          <a:p>
            <a:pPr>
              <a:buFontTx/>
              <a:buChar char="-"/>
            </a:pPr>
            <a:r>
              <a:rPr lang="de-CH" sz="3300" dirty="0" smtClean="0"/>
              <a:t>Im völkerrechtswidrigen Krieg gegen den </a:t>
            </a:r>
            <a:r>
              <a:rPr lang="de-CH" sz="3300" b="1" dirty="0" smtClean="0"/>
              <a:t>Irak 2003 </a:t>
            </a:r>
            <a:r>
              <a:rPr lang="de-CH" sz="3300" dirty="0" smtClean="0"/>
              <a:t>führte die Schweiz ihre differenzielle Neutralitäts-</a:t>
            </a:r>
            <a:r>
              <a:rPr lang="de-CH" sz="3300" dirty="0" err="1" smtClean="0"/>
              <a:t>politik</a:t>
            </a:r>
            <a:r>
              <a:rPr lang="de-CH" sz="3300" dirty="0" smtClean="0"/>
              <a:t> weiter, indem sie die Wirtschaftssanktionen gegen den Irak fortsetzte, allerdings leistete sie wie in jedem Konflikt humanitäre Hilfe in der Krisen-</a:t>
            </a:r>
            <a:r>
              <a:rPr lang="de-CH" sz="3300" dirty="0" err="1" smtClean="0"/>
              <a:t>region</a:t>
            </a:r>
            <a:r>
              <a:rPr lang="de-CH" sz="3300" dirty="0" smtClean="0"/>
              <a:t>. </a:t>
            </a:r>
          </a:p>
          <a:p>
            <a:pPr>
              <a:buFontTx/>
              <a:buChar char="-"/>
            </a:pPr>
            <a:endParaRPr lang="de-CH" dirty="0" smtClean="0"/>
          </a:p>
          <a:p>
            <a:pPr>
              <a:buNone/>
            </a:pPr>
            <a:endParaRPr lang="de-CH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de-CH" sz="2800" b="1" dirty="0" smtClean="0"/>
              <a:t>2002 trat die Schweiz der UNO bei</a:t>
            </a:r>
            <a:r>
              <a:rPr lang="de-CH" sz="2800" dirty="0" smtClean="0"/>
              <a:t> und versuchte, ihre Neutralität mit einer separaten Erklärung zu wahren.</a:t>
            </a:r>
          </a:p>
          <a:p>
            <a:pPr>
              <a:buFontTx/>
              <a:buChar char="-"/>
            </a:pPr>
            <a:r>
              <a:rPr lang="de-CH" sz="2800" dirty="0" smtClean="0"/>
              <a:t>Bereits </a:t>
            </a:r>
            <a:r>
              <a:rPr lang="de-CH" sz="2800" b="1" dirty="0" smtClean="0"/>
              <a:t>seit 1996 </a:t>
            </a:r>
            <a:r>
              <a:rPr lang="de-CH" sz="2800" dirty="0" smtClean="0"/>
              <a:t>ist die Schweiz in die </a:t>
            </a:r>
            <a:r>
              <a:rPr lang="de-CH" sz="2800" b="1" dirty="0" smtClean="0"/>
              <a:t>„NATO-Partnerschaft für den Frieden“</a:t>
            </a:r>
            <a:r>
              <a:rPr lang="de-CH" sz="2800" dirty="0" smtClean="0"/>
              <a:t> integriert, was neutralitätspolitisch als sehr heikel bezeichnet werden muss und neutralitätsrechtlich in eine graue Zone führt. </a:t>
            </a:r>
          </a:p>
          <a:p>
            <a:endParaRPr lang="de-CH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b="1" dirty="0" smtClean="0"/>
              <a:t>5. Mit der Neutralität wieder eine aktive Friedenspolitik betreiben</a:t>
            </a:r>
            <a:endParaRPr lang="de-CH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de-CH" sz="2800" dirty="0" smtClean="0"/>
              <a:t>Um diese Erosion zu stoppen und die Neutralität wieder mit Inhalt zu füllen, muss die Schweiz zur </a:t>
            </a:r>
            <a:r>
              <a:rPr lang="de-CH" sz="2800" b="1" dirty="0" smtClean="0"/>
              <a:t>integralen Neutralität </a:t>
            </a:r>
            <a:r>
              <a:rPr lang="de-CH" sz="2800" dirty="0" smtClean="0"/>
              <a:t>zurückkehren. </a:t>
            </a:r>
          </a:p>
          <a:p>
            <a:pPr>
              <a:buFontTx/>
              <a:buChar char="-"/>
            </a:pPr>
            <a:r>
              <a:rPr lang="de-CH" sz="2800" dirty="0" smtClean="0"/>
              <a:t>Die Schweizer Neutralität hat in Friedens- wie in Kriegszeiten eine ungeheuer wichtige Dimension, denn, wie der Schweizer Historiker Wolfgang von Wartburg schreibt: </a:t>
            </a:r>
            <a:r>
              <a:rPr lang="de-CH" sz="2800" b="1" dirty="0" smtClean="0"/>
              <a:t>„Es muss </a:t>
            </a:r>
            <a:r>
              <a:rPr lang="de-CH" sz="2800" b="1" i="1" dirty="0" smtClean="0"/>
              <a:t>einen</a:t>
            </a:r>
            <a:r>
              <a:rPr lang="de-CH" sz="2800" b="1" dirty="0" smtClean="0"/>
              <a:t> Ort auf der Welt geben, </a:t>
            </a:r>
            <a:r>
              <a:rPr lang="de-CH" sz="2800" b="1" i="1" dirty="0" smtClean="0"/>
              <a:t>der ausschliesslich dem Frieden dient</a:t>
            </a:r>
            <a:r>
              <a:rPr lang="de-CH" sz="2800" b="1" dirty="0" smtClean="0"/>
              <a:t>.“ </a:t>
            </a:r>
          </a:p>
          <a:p>
            <a:pPr>
              <a:buFontTx/>
              <a:buChar char="-"/>
            </a:pPr>
            <a:r>
              <a:rPr lang="de-CH" sz="2800" dirty="0" smtClean="0"/>
              <a:t>Nur so können das </a:t>
            </a:r>
            <a:r>
              <a:rPr lang="de-CH" sz="2800" b="1" dirty="0" smtClean="0"/>
              <a:t>IKRK und die Guten Dienste </a:t>
            </a:r>
            <a:r>
              <a:rPr lang="de-CH" sz="2800" dirty="0" smtClean="0"/>
              <a:t>ihre Wirkung für die Zivilbevölkerung voll entfalten.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de-CH" sz="3000" dirty="0" smtClean="0"/>
              <a:t>Das Neutralitätsrecht verpflichtet zwar ausschliess-</a:t>
            </a:r>
            <a:r>
              <a:rPr lang="de-CH" sz="3000" dirty="0" err="1" smtClean="0"/>
              <a:t>lich</a:t>
            </a:r>
            <a:r>
              <a:rPr lang="de-CH" sz="3000" dirty="0" smtClean="0"/>
              <a:t> den Staat und nicht die Wirtschaft. Um aber die Neutralität politisch wieder glaubwürdig </a:t>
            </a:r>
            <a:r>
              <a:rPr lang="de-CH" sz="3000" dirty="0" err="1" smtClean="0"/>
              <a:t>auszuge-stalten</a:t>
            </a:r>
            <a:r>
              <a:rPr lang="de-CH" sz="3000" dirty="0" smtClean="0"/>
              <a:t>, </a:t>
            </a:r>
            <a:r>
              <a:rPr lang="de-CH" sz="3000" b="1" dirty="0" smtClean="0"/>
              <a:t>muss die Wirtschaft integral einbezogen werden. </a:t>
            </a:r>
          </a:p>
          <a:p>
            <a:pPr>
              <a:buFontTx/>
              <a:buChar char="-"/>
            </a:pPr>
            <a:r>
              <a:rPr lang="de-CH" sz="3000" dirty="0" smtClean="0"/>
              <a:t>So sollte beispielsweise ein </a:t>
            </a:r>
            <a:r>
              <a:rPr lang="de-CH" sz="3000" b="1" dirty="0" smtClean="0"/>
              <a:t>allgemeines Waffenausfuhrverbot </a:t>
            </a:r>
            <a:r>
              <a:rPr lang="de-CH" sz="3000" dirty="0" smtClean="0"/>
              <a:t>durchgesetzt werden.</a:t>
            </a:r>
          </a:p>
          <a:p>
            <a:pPr>
              <a:buFontTx/>
              <a:buChar char="-"/>
            </a:pPr>
            <a:r>
              <a:rPr lang="de-CH" sz="3000" dirty="0" smtClean="0"/>
              <a:t>1972 nahm die Schweizer Bevölkerung nur knapp eine solche Volksinitiative nicht an (49,7 % stimmten zu, Stände lehnten ab).</a:t>
            </a:r>
          </a:p>
          <a:p>
            <a:pPr>
              <a:buNone/>
            </a:pPr>
            <a:endParaRPr lang="de-CH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de-CH" sz="3000" dirty="0" smtClean="0"/>
              <a:t>Das ein Jahr später erlassene Gesetz, das die Ausfuhr von Kriegsmaterial einschränkte, wurde in den letzten Jahrzehnten laufend verwässert. </a:t>
            </a:r>
          </a:p>
          <a:p>
            <a:pPr>
              <a:buFontTx/>
              <a:buChar char="-"/>
            </a:pPr>
            <a:r>
              <a:rPr lang="de-CH" sz="3000" dirty="0" smtClean="0"/>
              <a:t>Immerhin werden nun </a:t>
            </a:r>
            <a:r>
              <a:rPr lang="de-CH" sz="3000" b="1" dirty="0" smtClean="0"/>
              <a:t>ab dem 1. Mai 2022 </a:t>
            </a:r>
            <a:r>
              <a:rPr lang="de-CH" sz="3000" dirty="0" smtClean="0"/>
              <a:t>die Kriterien für Waffenexporte neu auf der </a:t>
            </a:r>
            <a:r>
              <a:rPr lang="de-CH" sz="3000" b="1" dirty="0" smtClean="0"/>
              <a:t>Gesetzes-ebene</a:t>
            </a:r>
            <a:r>
              <a:rPr lang="de-CH" sz="3000" dirty="0" smtClean="0"/>
              <a:t> verankert statt wie bisher bloss in der Kriegsmaterialverordnung. </a:t>
            </a:r>
          </a:p>
          <a:p>
            <a:pPr>
              <a:buFontTx/>
              <a:buChar char="-"/>
            </a:pPr>
            <a:r>
              <a:rPr lang="de-CH" sz="3000" dirty="0" smtClean="0"/>
              <a:t>Weiter sollten </a:t>
            </a:r>
            <a:r>
              <a:rPr lang="de-CH" sz="3000" b="1" dirty="0" smtClean="0"/>
              <a:t>Gesetze gegen Geldwäscherei und </a:t>
            </a:r>
            <a:r>
              <a:rPr lang="de-CH" sz="3000" b="1" dirty="0" err="1" smtClean="0"/>
              <a:t>Potentatengelder</a:t>
            </a:r>
            <a:r>
              <a:rPr lang="de-CH" sz="3000" b="1" dirty="0" smtClean="0"/>
              <a:t> </a:t>
            </a:r>
            <a:r>
              <a:rPr lang="de-CH" sz="3000" dirty="0" smtClean="0"/>
              <a:t>verschärft und rigoros durch-gesetzt werden. </a:t>
            </a:r>
          </a:p>
          <a:p>
            <a:pPr>
              <a:buFontTx/>
              <a:buChar char="-"/>
            </a:pPr>
            <a:endParaRPr lang="de-CH" dirty="0" smtClean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de-CH" sz="2800" dirty="0" smtClean="0"/>
              <a:t>Die </a:t>
            </a:r>
            <a:r>
              <a:rPr lang="de-CH" sz="2800" b="1" dirty="0" smtClean="0"/>
              <a:t>Schweizer Wirtschaft</a:t>
            </a:r>
            <a:r>
              <a:rPr lang="de-CH" sz="2800" dirty="0" smtClean="0"/>
              <a:t>, besonders die Export-</a:t>
            </a:r>
            <a:r>
              <a:rPr lang="de-CH" sz="2800" dirty="0" err="1" smtClean="0"/>
              <a:t>wirtschaft</a:t>
            </a:r>
            <a:r>
              <a:rPr lang="de-CH" sz="2800" dirty="0" smtClean="0"/>
              <a:t>, sollte so konsequent wie möglich </a:t>
            </a:r>
            <a:r>
              <a:rPr lang="de-CH" sz="2800" b="1" dirty="0" smtClean="0"/>
              <a:t>friedenserhaltend und -fördernd </a:t>
            </a:r>
            <a:r>
              <a:rPr lang="de-CH" sz="2800" dirty="0" smtClean="0"/>
              <a:t>wirken. Nur so würde eine integrale Neutralität glaubwürdig bleiben und könnte ihren Segen entfalten.</a:t>
            </a:r>
          </a:p>
          <a:p>
            <a:pPr>
              <a:buFontTx/>
              <a:buChar char="-"/>
            </a:pPr>
            <a:r>
              <a:rPr lang="de-CH" sz="2800" dirty="0" smtClean="0"/>
              <a:t>Die Schweizer Bevölkerung steht mit grosser Mehr-</a:t>
            </a:r>
            <a:r>
              <a:rPr lang="de-CH" sz="2800" dirty="0" err="1" smtClean="0"/>
              <a:t>heit</a:t>
            </a:r>
            <a:r>
              <a:rPr lang="de-CH" sz="2800" dirty="0" smtClean="0"/>
              <a:t> hinter der Neutralität, und das wird auch so bleiben, falls das Land eine </a:t>
            </a:r>
            <a:r>
              <a:rPr lang="de-CH" sz="2800" b="1" dirty="0" smtClean="0"/>
              <a:t>offensive Neutralitäts-</a:t>
            </a:r>
            <a:r>
              <a:rPr lang="de-CH" sz="2800" b="1" dirty="0" err="1" smtClean="0"/>
              <a:t>politik</a:t>
            </a:r>
            <a:r>
              <a:rPr lang="de-CH" sz="2800" b="1" dirty="0" smtClean="0"/>
              <a:t> </a:t>
            </a:r>
            <a:r>
              <a:rPr lang="de-CH" sz="2800" dirty="0" smtClean="0"/>
              <a:t>verfolgt. </a:t>
            </a:r>
          </a:p>
          <a:p>
            <a:pPr>
              <a:buFontTx/>
              <a:buChar char="-"/>
            </a:pPr>
            <a:endParaRPr lang="de-CH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4000" b="1" dirty="0" smtClean="0"/>
              <a:t>6. Die Neutralitäts-Initiative</a:t>
            </a:r>
            <a:endParaRPr lang="de-CH" sz="40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de-CH" sz="2800" dirty="0" smtClean="0"/>
              <a:t>Entstehung Initiative: überparteiliches Komitee</a:t>
            </a:r>
          </a:p>
          <a:p>
            <a:pPr>
              <a:buFontTx/>
              <a:buChar char="-"/>
            </a:pPr>
            <a:endParaRPr lang="de-CH" sz="2800" dirty="0" smtClean="0"/>
          </a:p>
        </p:txBody>
      </p:sp>
      <p:pic>
        <p:nvPicPr>
          <p:cNvPr id="4" name="Picture 2" descr="https://proschweiz.ch/wp-content/uploads/2022/12/neutralitaetsinitiative_grafiken-1024x51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492896"/>
            <a:ext cx="7143750" cy="3571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de-CH" sz="2800" dirty="0" smtClean="0"/>
              <a:t>Die Bundesverfassung wird wie folgt geändert: </a:t>
            </a:r>
          </a:p>
          <a:p>
            <a:pPr>
              <a:buNone/>
            </a:pPr>
            <a:r>
              <a:rPr lang="de-CH" sz="2800" dirty="0" smtClean="0"/>
              <a:t>Art. 54</a:t>
            </a:r>
            <a:r>
              <a:rPr lang="de-CH" sz="2800" i="1" dirty="0" smtClean="0"/>
              <a:t>a Schweizerische Neutralität </a:t>
            </a:r>
          </a:p>
          <a:p>
            <a:pPr>
              <a:buNone/>
            </a:pPr>
            <a:r>
              <a:rPr lang="de-CH" sz="2800" dirty="0" smtClean="0"/>
              <a:t>1 Die Schweiz ist neutral. Ihre Neutralität ist immerwährend und bewaffnet. </a:t>
            </a:r>
          </a:p>
          <a:p>
            <a:pPr>
              <a:buNone/>
            </a:pPr>
            <a:r>
              <a:rPr lang="de-CH" sz="2800" dirty="0" smtClean="0"/>
              <a:t>2 Die Schweiz tritt keinem Militär- oder Verteidigungs-</a:t>
            </a:r>
            <a:r>
              <a:rPr lang="de-CH" sz="2800" dirty="0" err="1" smtClean="0"/>
              <a:t>bündnis</a:t>
            </a:r>
            <a:r>
              <a:rPr lang="de-CH" sz="2800" dirty="0" smtClean="0"/>
              <a:t> bei. Vorbehalten ist eine Zusammenarbeit mit solchen Bündnissen für den Fall eines direkten militärischen Angriffs auf die Schweiz oder für den Fall von Handlungen zur Vorbereitung eines solchen Angriffs.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de-CH" sz="3300" dirty="0" smtClean="0"/>
              <a:t>3 Die Schweiz beteiligt sich nicht an militärischen Auseinandersetzungen zwischen Drittstaaten und trifft auch keine nichtmilitärischen Zwangs-massnahmen gegen kriegführende Staaten. Vorbehalten sind Verpflichtungen gegenüber der Organisation der Vereinten Nationen (UNO) sowie Massnahmen zur Verhinderung der Umgehung von nichtmilitärischen Zwangsmassnahmen anderer Staaten. </a:t>
            </a:r>
          </a:p>
          <a:p>
            <a:pPr>
              <a:buNone/>
            </a:pPr>
            <a:r>
              <a:rPr lang="de-CH" sz="3300" dirty="0" smtClean="0"/>
              <a:t>4 Die Schweiz nutzt ihre immerwährende Neutralität für die Verhinderung und Lösung von Konflikten und steht als Vermittlerin zur Verfügung.</a:t>
            </a:r>
          </a:p>
          <a:p>
            <a:pPr>
              <a:buNone/>
            </a:pPr>
            <a:endParaRPr lang="de-CH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4000" b="1" dirty="0" smtClean="0"/>
              <a:t>7. Schluss</a:t>
            </a:r>
            <a:endParaRPr lang="de-CH" sz="40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de-CH" sz="2800" dirty="0" smtClean="0"/>
              <a:t>Die Schweiz muss wieder eine </a:t>
            </a:r>
            <a:r>
              <a:rPr lang="de-CH" sz="2800" b="1" dirty="0" smtClean="0"/>
              <a:t>konsequente und unverdächtige Arbeit für den Weltfrieden </a:t>
            </a:r>
            <a:r>
              <a:rPr lang="de-CH" sz="2800" dirty="0" smtClean="0"/>
              <a:t>aufbauen und </a:t>
            </a:r>
            <a:r>
              <a:rPr lang="de-CH" sz="2800" dirty="0" err="1" smtClean="0"/>
              <a:t>proaktiv</a:t>
            </a:r>
            <a:r>
              <a:rPr lang="de-CH" sz="2800" dirty="0" smtClean="0"/>
              <a:t> auf Länder, die sich in kriegerische Konflikte verstricken, zugehen. </a:t>
            </a:r>
          </a:p>
          <a:p>
            <a:pPr>
              <a:buFontTx/>
              <a:buChar char="-"/>
            </a:pPr>
            <a:r>
              <a:rPr lang="de-CH" sz="2800" b="1" dirty="0" smtClean="0"/>
              <a:t>Dabei geht es nicht </a:t>
            </a:r>
            <a:r>
              <a:rPr lang="de-CH" sz="2800" b="1" smtClean="0"/>
              <a:t>um Gesinnungsneutralität</a:t>
            </a:r>
            <a:r>
              <a:rPr lang="de-CH" sz="2800" dirty="0" smtClean="0"/>
              <a:t>, aber um den </a:t>
            </a:r>
            <a:r>
              <a:rPr lang="de-CH" sz="2800" b="1" dirty="0" smtClean="0"/>
              <a:t>grundsätzlichen Verzicht auf Machtpolitik. </a:t>
            </a:r>
          </a:p>
          <a:p>
            <a:pPr>
              <a:buFontTx/>
              <a:buChar char="-"/>
            </a:pPr>
            <a:r>
              <a:rPr lang="de-CH" sz="2800" dirty="0" smtClean="0"/>
              <a:t>Deshalb braucht es die </a:t>
            </a:r>
            <a:r>
              <a:rPr lang="de-CH" sz="2800" b="1" dirty="0" smtClean="0"/>
              <a:t>Neutralitäts-Initiative</a:t>
            </a:r>
            <a:r>
              <a:rPr lang="de-CH" sz="2800" dirty="0" smtClean="0"/>
              <a:t>.</a:t>
            </a:r>
          </a:p>
          <a:p>
            <a:pPr>
              <a:buNone/>
            </a:pPr>
            <a:endParaRPr lang="de-CH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1981</Words>
  <Application>Microsoft Office PowerPoint</Application>
  <PresentationFormat>Bildschirmpräsentation (4:3)</PresentationFormat>
  <Paragraphs>94</Paragraphs>
  <Slides>39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39</vt:i4>
      </vt:variant>
    </vt:vector>
  </HeadingPairs>
  <TitlesOfParts>
    <vt:vector size="40" baseType="lpstr">
      <vt:lpstr>Larissa-Design</vt:lpstr>
      <vt:lpstr>Die schweizerische Neutralität</vt:lpstr>
      <vt:lpstr>Inhalt</vt:lpstr>
      <vt:lpstr>1. Einleitung</vt:lpstr>
      <vt:lpstr>2. Definition, Inhalt, Ziele der Neutralität</vt:lpstr>
      <vt:lpstr>Folie 5</vt:lpstr>
      <vt:lpstr>3. Zur Geschichte der Schweizer Neutralität</vt:lpstr>
      <vt:lpstr>Folie 7</vt:lpstr>
      <vt:lpstr>Folie 8</vt:lpstr>
      <vt:lpstr>Folie 9</vt:lpstr>
      <vt:lpstr>Folie 10</vt:lpstr>
      <vt:lpstr>Folie 11</vt:lpstr>
      <vt:lpstr>Folie 12</vt:lpstr>
      <vt:lpstr>Folie 13</vt:lpstr>
      <vt:lpstr>Folie 14</vt:lpstr>
      <vt:lpstr>Folie 15</vt:lpstr>
      <vt:lpstr>Die Schweiz ab 1848 in einem Meer von autoritären europäischen Monarchien</vt:lpstr>
      <vt:lpstr>Folie 17</vt:lpstr>
      <vt:lpstr>Folie 18</vt:lpstr>
      <vt:lpstr>Folie 19</vt:lpstr>
      <vt:lpstr>Folie 20</vt:lpstr>
      <vt:lpstr>Folie 21</vt:lpstr>
      <vt:lpstr>Folie 22</vt:lpstr>
      <vt:lpstr>Folie 23</vt:lpstr>
      <vt:lpstr>Folie 24</vt:lpstr>
      <vt:lpstr>Folie 25</vt:lpstr>
      <vt:lpstr>Folie 26</vt:lpstr>
      <vt:lpstr>Folie 27</vt:lpstr>
      <vt:lpstr>Folie 28</vt:lpstr>
      <vt:lpstr>4. Erosion nach 1989</vt:lpstr>
      <vt:lpstr>Folie 30</vt:lpstr>
      <vt:lpstr>Folie 31</vt:lpstr>
      <vt:lpstr>5. Mit der Neutralität wieder eine aktive Friedenspolitik betreiben</vt:lpstr>
      <vt:lpstr>Folie 33</vt:lpstr>
      <vt:lpstr>Folie 34</vt:lpstr>
      <vt:lpstr>Folie 35</vt:lpstr>
      <vt:lpstr>6. Die Neutralitäts-Initiative</vt:lpstr>
      <vt:lpstr>Folie 37</vt:lpstr>
      <vt:lpstr>Folie 38</vt:lpstr>
      <vt:lpstr>7. Schluss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schweizerische Neutralität</dc:title>
  <dc:creator>Rene</dc:creator>
  <cp:lastModifiedBy>Rene</cp:lastModifiedBy>
  <cp:revision>54</cp:revision>
  <dcterms:created xsi:type="dcterms:W3CDTF">2023-03-30T13:48:55Z</dcterms:created>
  <dcterms:modified xsi:type="dcterms:W3CDTF">2023-05-21T14:12:17Z</dcterms:modified>
</cp:coreProperties>
</file>